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mp4"/>
  <Default Extension="emf" ContentType="image/x-em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296" r:id="rId4"/>
    <p:sldId id="288" r:id="rId5"/>
    <p:sldId id="258" r:id="rId6"/>
    <p:sldId id="259" r:id="rId7"/>
    <p:sldId id="260" r:id="rId8"/>
    <p:sldId id="261" r:id="rId9"/>
    <p:sldId id="272" r:id="rId10"/>
    <p:sldId id="273" r:id="rId11"/>
    <p:sldId id="274" r:id="rId12"/>
    <p:sldId id="275" r:id="rId13"/>
    <p:sldId id="276" r:id="rId14"/>
    <p:sldId id="289" r:id="rId15"/>
    <p:sldId id="295" r:id="rId16"/>
    <p:sldId id="266" r:id="rId17"/>
    <p:sldId id="265" r:id="rId18"/>
    <p:sldId id="285" r:id="rId19"/>
    <p:sldId id="291" r:id="rId20"/>
    <p:sldId id="287" r:id="rId21"/>
    <p:sldId id="292" r:id="rId22"/>
    <p:sldId id="293" r:id="rId23"/>
    <p:sldId id="294" r:id="rId24"/>
    <p:sldId id="267" r:id="rId25"/>
    <p:sldId id="264" r:id="rId26"/>
    <p:sldId id="280" r:id="rId27"/>
    <p:sldId id="281" r:id="rId28"/>
    <p:sldId id="268" r:id="rId29"/>
    <p:sldId id="269" r:id="rId30"/>
    <p:sldId id="270" r:id="rId31"/>
    <p:sldId id="271" r:id="rId32"/>
    <p:sldId id="282" r:id="rId33"/>
    <p:sldId id="283" r:id="rId34"/>
    <p:sldId id="284" r:id="rId35"/>
    <p:sldId id="262" r:id="rId36"/>
    <p:sldId id="277" r:id="rId37"/>
    <p:sldId id="278" r:id="rId38"/>
    <p:sldId id="263" r:id="rId39"/>
    <p:sldId id="279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16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EAA3F6-0847-4E43-905E-6786B47FFF18}" type="datetimeFigureOut">
              <a:rPr lang="en-US" smtClean="0"/>
              <a:pPr/>
              <a:t>5/11/18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0CD360-1822-CE45-807F-BCB8295248B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604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3B79C-C627-1347-8CFF-653EA5E8A64E}" type="datetimeFigureOut">
              <a:rPr lang="en-US" smtClean="0"/>
              <a:pPr/>
              <a:t>5/11/18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8C2690-A677-5341-BD48-96A02FB021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460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8C2690-A677-5341-BD48-96A02FB021F4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Michael Rotkowitz, U of Melbourne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dirty="0" smtClean="0"/>
              <a:t>Click to edit Master text styles</a:t>
            </a:r>
          </a:p>
          <a:p>
            <a:pPr lvl="1"/>
            <a:r>
              <a:rPr lang="en-AU" dirty="0" smtClean="0"/>
              <a:t>Second level</a:t>
            </a:r>
          </a:p>
          <a:p>
            <a:pPr lvl="2"/>
            <a:r>
              <a:rPr lang="en-AU" dirty="0" smtClean="0"/>
              <a:t>Third level</a:t>
            </a:r>
          </a:p>
          <a:p>
            <a:pPr lvl="3"/>
            <a:r>
              <a:rPr lang="en-AU" dirty="0" smtClean="0"/>
              <a:t>Fourth level</a:t>
            </a:r>
          </a:p>
          <a:p>
            <a:pPr lvl="4"/>
            <a:r>
              <a:rPr lang="en-AU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Michael Rotkowitz, U of Melbourne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70A147-297E-2D4B-B328-AAD81C34CB9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Wingdings" charset="2"/>
        <a:buChar char="Ø"/>
        <a:defRPr sz="28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1" Type="http://schemas.microsoft.com/office/2007/relationships/media" Target="file://localhost/Users/mcrotk/Documents/track/1996%20olympics%20christie%20slowmo.m4v" TargetMode="External"/><Relationship Id="rId2" Type="http://schemas.openxmlformats.org/officeDocument/2006/relationships/video" Target="file://localhost/Users/mcrotk/Documents/track/1996%20olympics%20christie%20slowmo.m4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file://localhost/Users/mcrotk/Documents/track/2003%20wc%20dwight%20thomas.m4v" TargetMode="External"/><Relationship Id="rId2" Type="http://schemas.openxmlformats.org/officeDocument/2006/relationships/video" Target="file://localhost/Users/mcrotk/Documents/track/2003%20wc%20dwight%20thomas.m4v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file://localhost/Users/mcrotk/Documents/track/2003%20wc%20drummond.m4v" TargetMode="External"/><Relationship Id="rId2" Type="http://schemas.openxmlformats.org/officeDocument/2006/relationships/video" Target="file://localhost/Users/mcrotk/Documents/track/2003%20wc%20drummond.m4v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3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3" Type="http://schemas.openxmlformats.org/officeDocument/2006/relationships/image" Target="../media/image22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3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3" Type="http://schemas.openxmlformats.org/officeDocument/2006/relationships/image" Target="../media/image25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3" Type="http://schemas.openxmlformats.org/officeDocument/2006/relationships/image" Target="../media/image2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Relationship Id="rId3" Type="http://schemas.openxmlformats.org/officeDocument/2006/relationships/image" Target="../media/image2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1" Type="http://schemas.microsoft.com/office/2007/relationships/media" Target="file://localhost/Users/mcrotk/Documents/track/Donovan%20Bailey%20100m%20Run%20(9.84)%20%5Bwww.keepvid.com%5D.mp4" TargetMode="External"/><Relationship Id="rId2" Type="http://schemas.openxmlformats.org/officeDocument/2006/relationships/video" Target="file://localhost/Users/mcrotk/Documents/track/Donovan%20Bailey%20100m%20Run%20(9.84)%20%5Bwww.keepvid.com%5D.mp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1" Type="http://schemas.microsoft.com/office/2007/relationships/media" Target="file://localhost/Users/mcrotk/Documents/track/1996%20olympics%20christie%20start.m4v" TargetMode="External"/><Relationship Id="rId2" Type="http://schemas.openxmlformats.org/officeDocument/2006/relationships/video" Target="file://localhost/Users/mcrotk/Documents/track/1996%20olympics%20christie%20start.m4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17511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Special Olympic Seminar: The False Start Rule in Track &amp; Field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46650"/>
            <a:ext cx="6400800" cy="1752600"/>
          </a:xfrm>
        </p:spPr>
        <p:txBody>
          <a:bodyPr/>
          <a:lstStyle/>
          <a:p>
            <a:r>
              <a:rPr lang="en-US" dirty="0" smtClean="0"/>
              <a:t>Michael Rotkowitz</a:t>
            </a:r>
          </a:p>
          <a:p>
            <a:r>
              <a:rPr lang="en-US" dirty="0" smtClean="0"/>
              <a:t>ECE &amp; ISR</a:t>
            </a:r>
          </a:p>
          <a:p>
            <a:r>
              <a:rPr lang="en-US" dirty="0" smtClean="0"/>
              <a:t>The University of Maryland</a:t>
            </a:r>
            <a:endParaRPr lang="en-US" dirty="0"/>
          </a:p>
        </p:txBody>
      </p:sp>
      <p:pic>
        <p:nvPicPr>
          <p:cNvPr id="4" name="Picture 3" descr="26drummon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911350"/>
            <a:ext cx="3810000" cy="3035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1996 Olympic Finals - </a:t>
            </a:r>
            <a:r>
              <a:rPr lang="en-US" dirty="0" smtClean="0"/>
              <a:t>slowmo</a:t>
            </a:r>
            <a:endParaRPr lang="en-US" dirty="0"/>
          </a:p>
        </p:txBody>
      </p:sp>
      <p:pic>
        <p:nvPicPr>
          <p:cNvPr id="7" name="1996 olympics christie slowmo.m4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2003 WC – first FS</a:t>
            </a:r>
            <a:endParaRPr lang="en-US" dirty="0"/>
          </a:p>
        </p:txBody>
      </p:sp>
      <p:pic>
        <p:nvPicPr>
          <p:cNvPr id="7" name="2003 wc dwight thomas.m4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2003 WC – second FS</a:t>
            </a:r>
            <a:endParaRPr lang="en-US" dirty="0"/>
          </a:p>
        </p:txBody>
      </p:sp>
      <p:pic>
        <p:nvPicPr>
          <p:cNvPr id="7" name="2003 wc drummond.m4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2003 WC Force Plate Readings</a:t>
            </a:r>
            <a:endParaRPr lang="en-US" dirty="0"/>
          </a:p>
        </p:txBody>
      </p:sp>
      <p:pic>
        <p:nvPicPr>
          <p:cNvPr id="7" name="Content Placeholder 6" descr="pressure_plate_2003.gif"/>
          <p:cNvPicPr>
            <a:picLocks noGrp="1" noChangeAspect="1"/>
          </p:cNvPicPr>
          <p:nvPr>
            <p:ph idx="1"/>
          </p:nvPr>
        </p:nvPicPr>
        <p:blipFill>
          <a:blip r:embed="rId2"/>
          <a:srcRect l="-583" r="-583"/>
          <a:stretch>
            <a:fillRect/>
          </a:stretch>
        </p:blipFill>
        <p:spPr>
          <a:xfrm>
            <a:off x="299391" y="1781783"/>
            <a:ext cx="3964281" cy="218020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8" name="Picture 7" descr="pressure_plate_2003_2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91" y="4283292"/>
            <a:ext cx="3964281" cy="659492"/>
          </a:xfrm>
          <a:prstGeom prst="rect">
            <a:avLst/>
          </a:prstGeom>
        </p:spPr>
      </p:pic>
      <p:pic>
        <p:nvPicPr>
          <p:cNvPr id="9" name="Picture 8" descr="pressure_plate_2003_3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3503" y="1781783"/>
            <a:ext cx="4610438" cy="31872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Olympics and World Championships</a:t>
            </a:r>
          </a:p>
          <a:p>
            <a:r>
              <a:rPr lang="en-US" dirty="0" smtClean="0"/>
              <a:t>Men</a:t>
            </a:r>
          </a:p>
          <a:p>
            <a:r>
              <a:rPr lang="en-US" dirty="0" smtClean="0"/>
              <a:t>1997 – 2011</a:t>
            </a:r>
          </a:p>
          <a:p>
            <a:r>
              <a:rPr lang="en-US" dirty="0" smtClean="0"/>
              <a:t>Finals</a:t>
            </a:r>
          </a:p>
          <a:p>
            <a:r>
              <a:rPr lang="en-US" dirty="0" smtClean="0"/>
              <a:t>Earlier rounds, except for top 2 finishers</a:t>
            </a:r>
          </a:p>
          <a:p>
            <a:r>
              <a:rPr lang="en-US" dirty="0" smtClean="0"/>
              <a:t>No data with RT &lt; 0.100 available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7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Alternate hypothesis never considered</a:t>
            </a:r>
          </a:p>
          <a:p>
            <a:endParaRPr lang="en-US" dirty="0" smtClean="0"/>
          </a:p>
          <a:p>
            <a:r>
              <a:rPr lang="en-US" dirty="0" smtClean="0"/>
              <a:t>Relative costs of different errors never considered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451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recent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Pain and Hibbs (UK, 2006)</a:t>
            </a:r>
          </a:p>
          <a:p>
            <a:r>
              <a:rPr lang="en-US" dirty="0" smtClean="0"/>
              <a:t>Brown et al (Canada, 2008)</a:t>
            </a:r>
          </a:p>
          <a:p>
            <a:r>
              <a:rPr lang="en-US" dirty="0" smtClean="0"/>
              <a:t>Komi, Ishikawa, </a:t>
            </a:r>
            <a:r>
              <a:rPr lang="en-US" dirty="0" smtClean="0"/>
              <a:t>Salmi</a:t>
            </a:r>
            <a:r>
              <a:rPr lang="en-US" dirty="0" smtClean="0"/>
              <a:t> (Finland, 2009)</a:t>
            </a:r>
          </a:p>
          <a:p>
            <a:pPr lvl="1"/>
            <a:r>
              <a:rPr lang="en-US" dirty="0" smtClean="0"/>
              <a:t> 25 kg detection</a:t>
            </a:r>
          </a:p>
          <a:p>
            <a:pPr lvl="1"/>
            <a:r>
              <a:rPr lang="en-US" dirty="0" smtClean="0"/>
              <a:t> 133 (21) ms</a:t>
            </a:r>
          </a:p>
          <a:p>
            <a:pPr lvl="1"/>
            <a:r>
              <a:rPr lang="en-US" dirty="0" smtClean="0"/>
              <a:t> 3 of 7 subjects beat 100 ms at least once</a:t>
            </a:r>
          </a:p>
          <a:p>
            <a:pPr lvl="1"/>
            <a:r>
              <a:rPr lang="en-US" dirty="0" smtClean="0"/>
              <a:t> fastest 78 ms!</a:t>
            </a:r>
          </a:p>
          <a:p>
            <a:pPr lvl="1"/>
            <a:r>
              <a:rPr lang="en-US" dirty="0" smtClean="0"/>
              <a:t> best average 109 ms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Fair start model</a:t>
            </a:r>
            <a:endParaRPr lang="en-US" dirty="0"/>
          </a:p>
        </p:txBody>
      </p:sp>
      <p:pic>
        <p:nvPicPr>
          <p:cNvPr id="7" name="Content Placeholder 6" descr="rt_hist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 vs Race Distance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12" name="Content Placeholder 11" descr="overview_0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" r="560"/>
          <a:stretch/>
        </p:blipFill>
        <p:spPr>
          <a:xfrm>
            <a:off x="1416860" y="1550678"/>
            <a:ext cx="6335861" cy="4805672"/>
          </a:xfrm>
        </p:spPr>
      </p:pic>
    </p:spTree>
    <p:extLst>
      <p:ext uri="{BB962C8B-B14F-4D97-AF65-F5344CB8AC3E}">
        <p14:creationId xmlns:p14="http://schemas.microsoft.com/office/powerpoint/2010/main" val="4047813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RT vs Race Distance (0.013)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7" name="Content Placeholder 6" descr="overview_20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84" t="-14040" r="-6264" b="-10503"/>
          <a:stretch/>
        </p:blipFill>
        <p:spPr>
          <a:xfrm>
            <a:off x="341755" y="724244"/>
            <a:ext cx="8229600" cy="6150814"/>
          </a:xfrm>
        </p:spPr>
      </p:pic>
    </p:spTree>
    <p:extLst>
      <p:ext uri="{BB962C8B-B14F-4D97-AF65-F5344CB8AC3E}">
        <p14:creationId xmlns:p14="http://schemas.microsoft.com/office/powerpoint/2010/main" val="37667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Acknowledgement – Julien Dunkley</a:t>
            </a:r>
            <a:endParaRPr lang="en-US" dirty="0"/>
          </a:p>
        </p:txBody>
      </p:sp>
      <p:pic>
        <p:nvPicPr>
          <p:cNvPr id="4" name="Content Placeholder 3" descr="dunkley_bolt_2008_jamaican_nationals.jpg"/>
          <p:cNvPicPr>
            <a:picLocks noGrp="1" noChangeAspect="1"/>
          </p:cNvPicPr>
          <p:nvPr>
            <p:ph idx="1"/>
          </p:nvPr>
        </p:nvPicPr>
        <p:blipFill>
          <a:blip r:embed="rId2"/>
          <a:srcRect l="-376" r="-376"/>
          <a:stretch>
            <a:fillRect/>
          </a:stretch>
        </p:blipFill>
        <p:spPr/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Bizarre Defense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Lipps</a:t>
            </a:r>
            <a:r>
              <a:rPr lang="en-US" dirty="0" smtClean="0"/>
              <a:t>, </a:t>
            </a:r>
            <a:r>
              <a:rPr lang="en-US" dirty="0" smtClean="0"/>
              <a:t>Galecki</a:t>
            </a:r>
            <a:r>
              <a:rPr lang="en-US" dirty="0" smtClean="0"/>
              <a:t>, Ashton-Miller. “On the implications of a sex difference in the reaction times of sprinters at the Beijing Olympics”</a:t>
            </a:r>
          </a:p>
          <a:p>
            <a:pPr lvl="1"/>
            <a:r>
              <a:rPr lang="en-US" dirty="0" smtClean="0"/>
              <a:t>Found confidence intervals based on combined 100, 200, 400 meter data!</a:t>
            </a:r>
          </a:p>
          <a:p>
            <a:pPr marL="457200" lvl="1" indent="0"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7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100 m RT by Year</a:t>
            </a:r>
            <a:endParaRPr lang="en-US" dirty="0"/>
          </a:p>
        </p:txBody>
      </p:sp>
      <p:pic>
        <p:nvPicPr>
          <p:cNvPr id="5" name="Content Placeholder 4" descr="overview_17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09" t="-12852" r="-5468" b="5072"/>
          <a:stretch/>
        </p:blipFill>
        <p:spPr>
          <a:xfrm>
            <a:off x="352250" y="698069"/>
            <a:ext cx="8229600" cy="56582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338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 m RT by Year</a:t>
            </a:r>
            <a:endParaRPr lang="en-US" dirty="0"/>
          </a:p>
        </p:txBody>
      </p:sp>
      <p:pic>
        <p:nvPicPr>
          <p:cNvPr id="5" name="Content Placeholder 4" descr="overview_18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706" t="-12355" r="-6704" b="3152"/>
          <a:stretch/>
        </p:blipFill>
        <p:spPr>
          <a:xfrm>
            <a:off x="457200" y="797716"/>
            <a:ext cx="8229600" cy="547905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569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400m RT by year</a:t>
            </a:r>
            <a:endParaRPr lang="en-US" dirty="0"/>
          </a:p>
        </p:txBody>
      </p:sp>
      <p:pic>
        <p:nvPicPr>
          <p:cNvPr id="5" name="Content Placeholder 4" descr="overview_19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7"/>
          <a:stretch/>
        </p:blipFill>
        <p:spPr>
          <a:xfrm>
            <a:off x="1196460" y="1417637"/>
            <a:ext cx="6955081" cy="485913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765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false_density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9488" r="-29488"/>
          <a:stretch>
            <a:fillRect/>
          </a:stretch>
        </p:blipFill>
        <p:spPr>
          <a:xfrm>
            <a:off x="-661493" y="274638"/>
            <a:ext cx="10639882" cy="5851525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1075" y="949325"/>
            <a:ext cx="1104900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fair_vs_fals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7558" r="-17558"/>
          <a:stretch>
            <a:fillRect/>
          </a:stretch>
        </p:blipFill>
        <p:spPr>
          <a:xfrm>
            <a:off x="-1075467" y="123448"/>
            <a:ext cx="11333387" cy="623290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false_density_l15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-834079" y="385704"/>
            <a:ext cx="10373190" cy="574045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693" y="1314222"/>
            <a:ext cx="1104900" cy="22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fair_vs_false_l15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1291" r="-21291"/>
          <a:stretch>
            <a:fillRect/>
          </a:stretch>
        </p:blipFill>
        <p:spPr>
          <a:xfrm>
            <a:off x="-483607" y="366890"/>
            <a:ext cx="10472141" cy="5759274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Degrees of </a:t>
            </a:r>
            <a:r>
              <a:rPr lang="en-US" dirty="0" smtClean="0"/>
              <a:t>Bayesianism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2222500"/>
          <a:ext cx="8229600" cy="25908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743200"/>
                <a:gridCol w="2743200"/>
                <a:gridCol w="2743200"/>
              </a:tblGrid>
              <a:tr h="1295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Frequentist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Fully Bayesian</a:t>
                      </a:r>
                      <a:endParaRPr lang="en-US" dirty="0"/>
                    </a:p>
                  </a:txBody>
                  <a:tcPr anchor="ctr"/>
                </a:tc>
              </a:tr>
              <a:tr h="12954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 fair reaction time, back out CI </a:t>
                      </a:r>
                    </a:p>
                    <a:p>
                      <a:pPr algn="ctr"/>
                      <a:r>
                        <a:rPr lang="en-US" dirty="0" smtClean="0"/>
                        <a:t>for initiation time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Model anticipation</a:t>
                      </a:r>
                      <a:r>
                        <a:rPr lang="en-US" baseline="0" dirty="0" smtClean="0"/>
                        <a:t> time as well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Further</a:t>
                      </a:r>
                      <a:r>
                        <a:rPr lang="en-US" baseline="0" dirty="0" smtClean="0"/>
                        <a:t> incorporate </a:t>
                      </a:r>
                    </a:p>
                    <a:p>
                      <a:pPr algn="ctr"/>
                      <a:r>
                        <a:rPr lang="en-US" baseline="0" dirty="0" smtClean="0"/>
                        <a:t>p</a:t>
                      </a:r>
                      <a:r>
                        <a:rPr lang="en-US" dirty="0" smtClean="0"/>
                        <a:t>rior probability </a:t>
                      </a:r>
                    </a:p>
                    <a:p>
                      <a:pPr algn="ctr"/>
                      <a:r>
                        <a:rPr lang="en-US" dirty="0" smtClean="0"/>
                        <a:t>of jumping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approach</a:t>
            </a:r>
            <a:endParaRPr lang="en-US" dirty="0"/>
          </a:p>
        </p:txBody>
      </p:sp>
      <p:pic>
        <p:nvPicPr>
          <p:cNvPr id="7" name="Content Placeholder 6" descr="pjump_half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6373" r="-26373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88" y="668338"/>
            <a:ext cx="1955800" cy="46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2009 World Championships</a:t>
            </a:r>
            <a:endParaRPr lang="en-US" dirty="0"/>
          </a:p>
        </p:txBody>
      </p:sp>
      <p:pic>
        <p:nvPicPr>
          <p:cNvPr id="5" name="bolt_2009_958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4723" y="1600200"/>
            <a:ext cx="7794461" cy="4384769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5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approach</a:t>
            </a:r>
            <a:endParaRPr lang="en-US" dirty="0"/>
          </a:p>
        </p:txBody>
      </p:sp>
      <p:pic>
        <p:nvPicPr>
          <p:cNvPr id="7" name="Content Placeholder 6" descr="pjump_eighth.jpg"/>
          <p:cNvPicPr>
            <a:picLocks noGrp="1" noChangeAspect="1"/>
          </p:cNvPicPr>
          <p:nvPr>
            <p:ph idx="1"/>
          </p:nvPr>
        </p:nvPicPr>
        <p:blipFill>
          <a:blip r:embed="rId2"/>
          <a:srcRect l="-4291" r="-429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88" y="668338"/>
            <a:ext cx="1955800" cy="46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approach</a:t>
            </a:r>
            <a:endParaRPr lang="en-US" dirty="0"/>
          </a:p>
        </p:txBody>
      </p:sp>
      <p:pic>
        <p:nvPicPr>
          <p:cNvPr id="7" name="Content Placeholder 6" descr="pjump_fiftieth.jpg"/>
          <p:cNvPicPr>
            <a:picLocks noGrp="1" noChangeAspect="1"/>
          </p:cNvPicPr>
          <p:nvPr>
            <p:ph idx="1"/>
          </p:nvPr>
        </p:nvPicPr>
        <p:blipFill>
          <a:blip r:embed="rId2"/>
          <a:srcRect l="-20681" r="-20681"/>
          <a:stretch>
            <a:fillRect/>
          </a:stretch>
        </p:blipFill>
        <p:spPr/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488" y="668338"/>
            <a:ext cx="1955800" cy="46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approach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9" name="Content Placeholder 8" descr="pjump_half_l15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6530" r="-16530"/>
          <a:stretch>
            <a:fillRect/>
          </a:stretch>
        </p:blipFill>
        <p:spPr/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966" y="677863"/>
            <a:ext cx="1955800" cy="46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6607" y="274638"/>
            <a:ext cx="8229600" cy="1143000"/>
          </a:xfrm>
        </p:spPr>
        <p:txBody>
          <a:bodyPr/>
          <a:lstStyle/>
          <a:p>
            <a:r>
              <a:rPr lang="en-US" dirty="0" smtClean="0"/>
              <a:t>Bayesian approach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9" name="Content Placeholder 8" descr="pjump_eighth_l15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4876" r="-14876"/>
          <a:stretch>
            <a:fillRect/>
          </a:stretch>
        </p:blipFill>
        <p:spPr/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966" y="677863"/>
            <a:ext cx="1955800" cy="46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Bayesian approach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11" name="Content Placeholder 10" descr="pjump_fiftieth_l15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5429" r="-15429"/>
          <a:stretch>
            <a:fillRect/>
          </a:stretch>
        </p:blipFill>
        <p:spPr/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966" y="677863"/>
            <a:ext cx="1955800" cy="469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Matrix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166888" y="1861692"/>
          <a:ext cx="6649833" cy="3173190"/>
        </p:xfrm>
        <a:graphic>
          <a:graphicData uri="http://schemas.openxmlformats.org/drawingml/2006/table">
            <a:tbl>
              <a:tblPr firstRow="1" firstCol="1" bandRow="1">
                <a:tableStyleId>{85BE263C-DBD7-4A20-BB59-AAB30ACAA65A}</a:tableStyleId>
              </a:tblPr>
              <a:tblGrid>
                <a:gridCol w="1146336"/>
                <a:gridCol w="3286886"/>
                <a:gridCol w="2216611"/>
              </a:tblGrid>
              <a:tr h="105773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OK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DQ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10577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Clean start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Unfair DQ!</a:t>
                      </a:r>
                    </a:p>
                    <a:p>
                      <a:pPr algn="ctr"/>
                      <a:r>
                        <a:rPr lang="en-US" dirty="0" smtClean="0"/>
                        <a:t>(Type I error)</a:t>
                      </a:r>
                      <a:endParaRPr lang="en-US" dirty="0"/>
                    </a:p>
                  </a:txBody>
                  <a:tcPr anchor="ctr"/>
                </a:tc>
              </a:tr>
              <a:tr h="105773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Unfair </a:t>
                      </a:r>
                    </a:p>
                    <a:p>
                      <a:pPr algn="ctr"/>
                      <a:r>
                        <a:rPr lang="en-US" dirty="0" smtClean="0"/>
                        <a:t>advantage / jump</a:t>
                      </a:r>
                    </a:p>
                    <a:p>
                      <a:pPr algn="ctr"/>
                      <a:r>
                        <a:rPr lang="en-US" dirty="0" smtClean="0"/>
                        <a:t>(Type II error)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Proper DQ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Desired 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Strong disincentive to try to anticipate</a:t>
            </a:r>
          </a:p>
          <a:p>
            <a:endParaRPr lang="en-US" dirty="0" smtClean="0"/>
          </a:p>
          <a:p>
            <a:r>
              <a:rPr lang="en-US" dirty="0" smtClean="0"/>
              <a:t>Fairness (no penalty for another’s actions)</a:t>
            </a:r>
          </a:p>
          <a:p>
            <a:endParaRPr lang="en-US" dirty="0" smtClean="0"/>
          </a:p>
          <a:p>
            <a:pPr>
              <a:spcAft>
                <a:spcPts val="3000"/>
              </a:spcAft>
            </a:pPr>
            <a:r>
              <a:rPr lang="en-US" dirty="0" smtClean="0"/>
              <a:t>No false DQs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If current framework is kept, lower threshold to ~73 ms</a:t>
            </a:r>
          </a:p>
          <a:p>
            <a:pPr lvl="1"/>
            <a:r>
              <a:rPr lang="en-US" dirty="0" smtClean="0"/>
              <a:t> Equipment dependent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No double DQ (for each start)</a:t>
            </a:r>
          </a:p>
          <a:p>
            <a:r>
              <a:rPr lang="en-US" dirty="0" smtClean="0"/>
              <a:t>Automated firing suggested by Rosenthal</a:t>
            </a:r>
          </a:p>
          <a:p>
            <a:endParaRPr lang="en-US" dirty="0" smtClean="0"/>
          </a:p>
          <a:p>
            <a:r>
              <a:rPr lang="en-US" dirty="0" smtClean="0"/>
              <a:t>Key recommendation: two tiers of false starts</a:t>
            </a:r>
          </a:p>
          <a:p>
            <a:pPr lvl="1"/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w/ Key </a:t>
            </a:r>
            <a:r>
              <a:rPr lang="en-US" dirty="0"/>
              <a:t>R</a:t>
            </a:r>
            <a:r>
              <a:rPr lang="en-US" dirty="0" smtClean="0"/>
              <a:t>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8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09" y="1909361"/>
            <a:ext cx="8613935" cy="3800983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702" y="2617643"/>
            <a:ext cx="1143000" cy="2413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797" y="2617386"/>
            <a:ext cx="1143000" cy="2413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277" y="2638024"/>
            <a:ext cx="1968500" cy="241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 last…..</a:t>
            </a:r>
            <a:endParaRPr lang="en-US" dirty="0"/>
          </a:p>
        </p:txBody>
      </p:sp>
      <p:pic>
        <p:nvPicPr>
          <p:cNvPr id="7" name="Donovan Bailey 100m Run (9.84) [www.keepvid.com]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0295" y="1802959"/>
            <a:ext cx="5390443" cy="404283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54479" y="37051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commands</a:t>
            </a:r>
          </a:p>
          <a:p>
            <a:pPr lvl="1"/>
            <a:r>
              <a:rPr lang="en-US" dirty="0" smtClean="0"/>
              <a:t>Take your mark</a:t>
            </a:r>
          </a:p>
          <a:p>
            <a:pPr lvl="1"/>
            <a:r>
              <a:rPr lang="en-US" dirty="0" smtClean="0"/>
              <a:t>Set</a:t>
            </a:r>
          </a:p>
          <a:p>
            <a:pPr lvl="1"/>
            <a:r>
              <a:rPr lang="en-US" dirty="0" smtClean="0"/>
              <a:t>[gun fires]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22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Reactions can vary by over 0.10 and races are often decided by 0.01.</a:t>
            </a:r>
          </a:p>
          <a:p>
            <a:r>
              <a:rPr lang="en-US" dirty="0" smtClean="0"/>
              <a:t>About 2-3% of variance due to reaction.</a:t>
            </a:r>
          </a:p>
          <a:p>
            <a:r>
              <a:rPr lang="en-US" dirty="0" smtClean="0"/>
              <a:t>Speakers in or behind starting blocks to prevent unfair advantage to inner lanes.</a:t>
            </a:r>
          </a:p>
          <a:p>
            <a:r>
              <a:rPr lang="en-US" dirty="0" smtClean="0"/>
              <a:t>Lewis / Burrell anecdote 1991.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False Start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False starts allowed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 0 (as of 2010)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 1 per field (2003 – 2010)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 1 per runner (until 2003)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Threshold of 0.100 seconds after gun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 Surprising lack of consistency and transparency in definition / measurement of reaction time 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 often 25 kg of force on either block			</a:t>
            </a:r>
          </a:p>
          <a:p>
            <a:pPr lvl="1">
              <a:buNone/>
            </a:pPr>
            <a:r>
              <a:rPr lang="en-US" dirty="0" smtClean="0"/>
              <a:t>					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High-Profile DQs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Linford Christie (UK) – 1996 Olympic finals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 Reaction time of 0.086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  defending Olympic gold medalist</a:t>
            </a:r>
          </a:p>
          <a:p>
            <a:endParaRPr lang="en-US" dirty="0" smtClean="0"/>
          </a:p>
          <a:p>
            <a:r>
              <a:rPr lang="en-US" dirty="0" smtClean="0"/>
              <a:t>Jon Drummond (USA) and </a:t>
            </a:r>
            <a:r>
              <a:rPr lang="en-US" dirty="0" smtClean="0"/>
              <a:t>Asafa</a:t>
            </a:r>
            <a:r>
              <a:rPr lang="en-US" dirty="0" smtClean="0"/>
              <a:t> Powell (Jam) – 2003 World Championships quarterfinals</a:t>
            </a:r>
          </a:p>
          <a:p>
            <a:pPr lvl="1"/>
            <a:r>
              <a:rPr lang="en-US" dirty="0" smtClean="0"/>
              <a:t>  Reaction times of 0.052 and 0.086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Reasons for Skepticism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Would       or more really be unattainable</a:t>
            </a:r>
          </a:p>
          <a:p>
            <a:r>
              <a:rPr lang="en-US" dirty="0" smtClean="0"/>
              <a:t>Most false starts seem to be just shy of the threshold</a:t>
            </a:r>
          </a:p>
          <a:p>
            <a:pPr lvl="1"/>
            <a:r>
              <a:rPr lang="en-US" dirty="0" smtClean="0"/>
              <a:t> Wouldn’t actual false starts be more evenly distributed?</a:t>
            </a:r>
          </a:p>
          <a:p>
            <a:r>
              <a:rPr lang="en-US" dirty="0" smtClean="0"/>
              <a:t>Likelihood of a false start falling in 80-100 ms window seems very small</a:t>
            </a:r>
          </a:p>
          <a:p>
            <a:pPr lvl="1"/>
            <a:r>
              <a:rPr lang="en-US" dirty="0" smtClean="0"/>
              <a:t> Perhaps smaller than that of a very fast fair start</a:t>
            </a:r>
          </a:p>
          <a:p>
            <a:r>
              <a:rPr lang="en-US" dirty="0" smtClean="0"/>
              <a:t> Apparent lack of movement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325" y="1768289"/>
            <a:ext cx="379673" cy="2581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1996 Olympic Finals</a:t>
            </a:r>
            <a:endParaRPr lang="en-US" dirty="0"/>
          </a:p>
        </p:txBody>
      </p:sp>
      <p:pic>
        <p:nvPicPr>
          <p:cNvPr id="7" name="1996 olympics christie start.m4v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AU" dirty="0" smtClean="0"/>
              <a:t>3 August 2012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8692</TotalTime>
  <Words>685</Words>
  <Application>Microsoft Macintosh PowerPoint</Application>
  <PresentationFormat>On-screen Show (4:3)</PresentationFormat>
  <Paragraphs>157</Paragraphs>
  <Slides>39</Slides>
  <Notes>1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Wingdings</vt:lpstr>
      <vt:lpstr>Office Theme</vt:lpstr>
      <vt:lpstr>Special Olympic Seminar: The False Start Rule in Track &amp; Field</vt:lpstr>
      <vt:lpstr>Acknowledgement – Julien Dunkley</vt:lpstr>
      <vt:lpstr>2009 World Championships</vt:lpstr>
      <vt:lpstr>Start</vt:lpstr>
      <vt:lpstr>Importance of Start</vt:lpstr>
      <vt:lpstr> False Start Rules</vt:lpstr>
      <vt:lpstr>High-Profile DQs</vt:lpstr>
      <vt:lpstr>Reasons for Skepticism</vt:lpstr>
      <vt:lpstr>1996 Olympic Finals</vt:lpstr>
      <vt:lpstr>1996 Olympic Finals - slowmo</vt:lpstr>
      <vt:lpstr>2003 WC – first FS</vt:lpstr>
      <vt:lpstr>2003 WC – second FS</vt:lpstr>
      <vt:lpstr>2003 WC Force Plate Readings</vt:lpstr>
      <vt:lpstr>Data Used</vt:lpstr>
      <vt:lpstr>Main Problems</vt:lpstr>
      <vt:lpstr>3 recent studies</vt:lpstr>
      <vt:lpstr>Fair start model</vt:lpstr>
      <vt:lpstr>RT vs Race Distance</vt:lpstr>
      <vt:lpstr>RT vs Race Distance (0.013)</vt:lpstr>
      <vt:lpstr>Bizarre Defense</vt:lpstr>
      <vt:lpstr>100 m RT by Year</vt:lpstr>
      <vt:lpstr>200 m RT by Year</vt:lpstr>
      <vt:lpstr>400m RT by year</vt:lpstr>
      <vt:lpstr>PowerPoint Presentation</vt:lpstr>
      <vt:lpstr>PowerPoint Presentation</vt:lpstr>
      <vt:lpstr>PowerPoint Presentation</vt:lpstr>
      <vt:lpstr>PowerPoint Presentation</vt:lpstr>
      <vt:lpstr>Degrees of Bayesianism</vt:lpstr>
      <vt:lpstr>Bayesian approach</vt:lpstr>
      <vt:lpstr>Bayesian approach</vt:lpstr>
      <vt:lpstr>Bayesian approach</vt:lpstr>
      <vt:lpstr>Bayesian approach</vt:lpstr>
      <vt:lpstr>Bayesian approach</vt:lpstr>
      <vt:lpstr>Bayesian approach</vt:lpstr>
      <vt:lpstr>Current Matrix</vt:lpstr>
      <vt:lpstr>Desired Criteria</vt:lpstr>
      <vt:lpstr>Recommendations</vt:lpstr>
      <vt:lpstr>Matrix w/ Key Recommendation</vt:lpstr>
      <vt:lpstr>At last…..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False Starts  and Alternative Hypotheses</dc:title>
  <dc:creator>Michael Rotkowitz</dc:creator>
  <cp:lastModifiedBy>Microsoft Office User</cp:lastModifiedBy>
  <cp:revision>39</cp:revision>
  <dcterms:created xsi:type="dcterms:W3CDTF">2010-08-05T11:44:19Z</dcterms:created>
  <dcterms:modified xsi:type="dcterms:W3CDTF">2018-05-11T17:42:19Z</dcterms:modified>
</cp:coreProperties>
</file>